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9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1" r:id="rId17"/>
    <p:sldId id="273" r:id="rId18"/>
    <p:sldId id="274" r:id="rId19"/>
    <p:sldId id="275" r:id="rId20"/>
    <p:sldId id="276" r:id="rId21"/>
    <p:sldId id="277" r:id="rId22"/>
    <p:sldId id="278" r:id="rId23"/>
    <p:sldId id="292" r:id="rId24"/>
    <p:sldId id="280" r:id="rId25"/>
    <p:sldId id="293" r:id="rId26"/>
    <p:sldId id="282" r:id="rId27"/>
    <p:sldId id="283" r:id="rId28"/>
    <p:sldId id="284" r:id="rId29"/>
    <p:sldId id="294" r:id="rId30"/>
    <p:sldId id="286" r:id="rId31"/>
    <p:sldId id="295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9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343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06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1406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3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53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2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1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8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9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2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5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5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E3A1-3CFB-4037-9D18-CB6F072ACB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2FF938-DCB8-45A1-8B45-2645F92C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0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768D463-AF1B-42CA-982E-8EF5D40CEA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2065338"/>
            <a:ext cx="8534400" cy="3886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400" dirty="0">
                <a:latin typeface="Franklin Gothic Medium Cond" panose="020B0606030402020204" pitchFamily="34" charset="0"/>
              </a:rPr>
              <a:t>	</a:t>
            </a:r>
            <a:r>
              <a:rPr lang="en-US" altLang="en-US" sz="2400" u="sng" dirty="0">
                <a:latin typeface="Franklin Gothic Medium Cond" panose="020B0606030402020204" pitchFamily="34" charset="0"/>
              </a:rPr>
              <a:t>Rules</a:t>
            </a:r>
            <a:r>
              <a:rPr lang="en-US" altLang="en-US" sz="2400" dirty="0">
                <a:latin typeface="Franklin Gothic Medium Cond" panose="020B0606030402020204" pitchFamily="34" charset="0"/>
              </a:rPr>
              <a:t>:</a:t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>2-4 Teams</a:t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>Scribe: to record answers for each round</a:t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>Responses: letters must be legible</a:t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/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>	</a:t>
            </a:r>
            <a:r>
              <a:rPr lang="en-US" altLang="en-US" sz="2400" u="sng" dirty="0">
                <a:latin typeface="Franklin Gothic Medium Cond" panose="020B0606030402020204" pitchFamily="34" charset="0"/>
              </a:rPr>
              <a:t>Points</a:t>
            </a:r>
            <a:r>
              <a:rPr lang="en-US" altLang="en-US" sz="2400" dirty="0">
                <a:latin typeface="Franklin Gothic Medium Cond" panose="020B0606030402020204" pitchFamily="34" charset="0"/>
              </a:rPr>
              <a:t>:</a:t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>Each question correct (written on fancy sheet) gets 1 pt.</a:t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>Teams that answer correctly go to Bonus Round</a:t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>Quickest team correct (via sheets up) in Bonus Round gets the rock to shoot for Bonus pts</a:t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>3 shots allowed at 1 </a:t>
            </a:r>
            <a:r>
              <a:rPr lang="en-US" altLang="en-US" sz="2400" dirty="0" err="1">
                <a:latin typeface="Franklin Gothic Medium Cond" panose="020B0606030402020204" pitchFamily="34" charset="0"/>
              </a:rPr>
              <a:t>pt</a:t>
            </a:r>
            <a:r>
              <a:rPr lang="en-US" altLang="en-US" sz="2400" dirty="0">
                <a:latin typeface="Franklin Gothic Medium Cond" panose="020B0606030402020204" pitchFamily="34" charset="0"/>
              </a:rPr>
              <a:t> each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0" y="609601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Showcard Gothic" panose="04020904020102020604" pitchFamily="82" charset="0"/>
              </a:rPr>
              <a:t>Barratt b-ball trivia</a:t>
            </a:r>
            <a:r>
              <a:rPr lang="en-US" altLang="en-US" sz="4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895600" y="1363664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latin typeface="Showcard Gothic" panose="04020904020102020604" pitchFamily="82" charset="0"/>
              </a:rPr>
              <a:t>UNIT 4: 1800-1848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80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621521" y="5960783"/>
            <a:ext cx="450367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Panic of 1819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Round five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6FD7DDF-B32F-419B-B660-E07F25F8C2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84850" y="1400176"/>
            <a:ext cx="6489700" cy="3540124"/>
          </a:xfrm>
        </p:spPr>
        <p:txBody>
          <a:bodyPr/>
          <a:lstStyle/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This economic downturn, shown critically in the cartoon, was caused by bank failures, decline in crop prices, and foreign competition.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  <p:pic>
        <p:nvPicPr>
          <p:cNvPr id="3074" name="Picture 2" descr="Image result for panic of 1819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701676"/>
            <a:ext cx="4472046" cy="61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193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li whit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54075"/>
            <a:ext cx="73152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121232" y="5883274"/>
            <a:ext cx="394953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Eli Whitney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Bonus Round five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-1" y="701677"/>
            <a:ext cx="7671461" cy="4175126"/>
          </a:xfrm>
          <a:prstGeom prst="wedgeRoundRectCallout">
            <a:avLst>
              <a:gd name="adj1" fmla="val 65570"/>
              <a:gd name="adj2" fmla="val -144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Hi there!  My invention of the cotton gin and innovations of interchangeable parts revolutionized American agriculture and industry!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Who am I?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28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201274" y="6023662"/>
            <a:ext cx="378945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Erie Canal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Round six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6FD7DDF-B32F-419B-B660-E07F25F8C2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0648" y="701676"/>
            <a:ext cx="11721352" cy="2744909"/>
          </a:xfrm>
        </p:spPr>
        <p:txBody>
          <a:bodyPr>
            <a:noAutofit/>
          </a:bodyPr>
          <a:lstStyle/>
          <a:p>
            <a:r>
              <a:rPr lang="en-US" altLang="en-US" sz="4400" dirty="0" smtClean="0">
                <a:latin typeface="Franklin Gothic Medium Cond" panose="020B0606030402020204" pitchFamily="34" charset="0"/>
              </a:rPr>
              <a:t>This shining example of American ingenuity and a key component of the American System helped westward expansion and trade.</a:t>
            </a:r>
            <a:br>
              <a:rPr lang="en-US" altLang="en-US" sz="4400" dirty="0" smtClean="0">
                <a:latin typeface="Franklin Gothic Medium Cond" panose="020B0606030402020204" pitchFamily="34" charset="0"/>
              </a:rPr>
            </a:br>
            <a:r>
              <a:rPr lang="en-US" altLang="en-US" sz="4400" dirty="0" smtClean="0">
                <a:latin typeface="Franklin Gothic Medium Cond" panose="020B0606030402020204" pitchFamily="34" charset="0"/>
              </a:rPr>
              <a:t>(</a:t>
            </a:r>
            <a:r>
              <a:rPr lang="en-US" altLang="en-US" sz="4400" dirty="0" smtClean="0">
                <a:latin typeface="Franklin Gothic Medium Cond" panose="020B0606030402020204" pitchFamily="34" charset="0"/>
              </a:rPr>
              <a:t>Be specific!)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  <p:pic>
        <p:nvPicPr>
          <p:cNvPr id="5122" name="Picture 2" descr="Image result for erie ca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89" y="2093772"/>
            <a:ext cx="7292812" cy="38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38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347463" y="5977279"/>
            <a:ext cx="498299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“Self Made Man”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Bonus Round six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425823" y="957170"/>
            <a:ext cx="11517647" cy="19829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The American middle class began to espouse great pride in </a:t>
            </a:r>
            <a:r>
              <a:rPr lang="en-US" altLang="en-US" sz="4400" u="sng" dirty="0" smtClean="0">
                <a:latin typeface="Franklin Gothic Medium Cond" panose="020B0606030402020204" pitchFamily="34" charset="0"/>
              </a:rPr>
              <a:t>this concept</a:t>
            </a:r>
            <a:r>
              <a:rPr lang="en-US" altLang="en-US" sz="4400" dirty="0" smtClean="0">
                <a:latin typeface="Franklin Gothic Medium Cond" panose="020B0606030402020204" pitchFamily="34" charset="0"/>
              </a:rPr>
              <a:t>.  It signified a rejection of elitism and entrenched aristocracy.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  <p:pic>
        <p:nvPicPr>
          <p:cNvPr id="6146" name="Picture 2" descr="Image result for self made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2447777"/>
            <a:ext cx="2913770" cy="420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1800s middle 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59" y="2456446"/>
            <a:ext cx="3655842" cy="35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72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78934" y="5423096"/>
            <a:ext cx="463413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Spoils System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Round seven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6FD7DDF-B32F-419B-B660-E07F25F8C2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199" y="914399"/>
            <a:ext cx="9973235" cy="22367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Andrew Jackson and Martin van Buren were early proponents of providing jobs to loyal campaign supporters, known as: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87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361886" y="5760721"/>
            <a:ext cx="601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”The Corrupt Bargain”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Bonus Round seven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041885"/>
              </p:ext>
            </p:extLst>
          </p:nvPr>
        </p:nvGraphicFramePr>
        <p:xfrm>
          <a:off x="450167" y="701676"/>
          <a:ext cx="11575952" cy="2407920"/>
        </p:xfrm>
        <a:graphic>
          <a:graphicData uri="http://schemas.openxmlformats.org/drawingml/2006/table">
            <a:tbl>
              <a:tblPr/>
              <a:tblGrid>
                <a:gridCol w="11575952">
                  <a:extLst>
                    <a:ext uri="{9D8B030D-6E8A-4147-A177-3AD203B41FA5}">
                      <a16:colId xmlns:a16="http://schemas.microsoft.com/office/drawing/2014/main" val="1005515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800" i="1" dirty="0">
                          <a:effectLst/>
                          <a:latin typeface="Franklin Gothic Medium" panose="020B0603020102020204" pitchFamily="34" charset="0"/>
                        </a:rPr>
                        <a:t>"The Judas of the West has closed the contract and will receive the thirty pieces of silver. [...] Was there ever witnessed such a bare faced corruption in any country before</a:t>
                      </a:r>
                      <a:r>
                        <a:rPr lang="en-US" sz="3800" i="1" dirty="0" smtClean="0">
                          <a:effectLst/>
                          <a:latin typeface="Franklin Gothic Medium" panose="020B0603020102020204" pitchFamily="34" charset="0"/>
                        </a:rPr>
                        <a:t>?“</a:t>
                      </a:r>
                      <a:r>
                        <a:rPr lang="en-US" sz="3800" i="0" baseline="0" dirty="0" smtClean="0">
                          <a:effectLst/>
                          <a:latin typeface="Franklin Gothic Medium" panose="020B0603020102020204" pitchFamily="34" charset="0"/>
                        </a:rPr>
                        <a:t>          --</a:t>
                      </a:r>
                      <a:r>
                        <a:rPr lang="en-US" sz="3800" dirty="0" smtClean="0">
                          <a:effectLst/>
                          <a:latin typeface="Franklin Gothic Medium" panose="020B0603020102020204" pitchFamily="34" charset="0"/>
                        </a:rPr>
                        <a:t>- </a:t>
                      </a:r>
                      <a:r>
                        <a:rPr lang="en-US" sz="3800" dirty="0">
                          <a:effectLst/>
                          <a:latin typeface="Franklin Gothic Medium" panose="020B0603020102020204" pitchFamily="34" charset="0"/>
                        </a:rPr>
                        <a:t>Andrew Jackson on Henry </a:t>
                      </a:r>
                      <a:r>
                        <a:rPr lang="en-US" sz="3800" dirty="0" smtClean="0">
                          <a:effectLst/>
                          <a:latin typeface="Franklin Gothic Medium" panose="020B0603020102020204" pitchFamily="34" charset="0"/>
                        </a:rPr>
                        <a:t>Clay, 1824</a:t>
                      </a:r>
                      <a:endParaRPr lang="en-US" sz="3800" dirty="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82537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86FD7DDF-B32F-419B-B660-E07F25F8C2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7453" y="3460433"/>
            <a:ext cx="11308666" cy="7016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The above quote references what political incident?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50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508717" y="5873262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John C. Calhoun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Showcard Gothic" panose="04020904020102020604" pitchFamily="82" charset="0"/>
              </a:rPr>
              <a:t>Round eight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1810387" y="930276"/>
            <a:ext cx="10189355" cy="40989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Identify the individual with this career record:</a:t>
            </a:r>
            <a:br>
              <a:rPr lang="en-US" altLang="en-US" sz="4400" dirty="0" smtClean="0">
                <a:latin typeface="Franklin Gothic Medium Cond" panose="020B0606030402020204" pitchFamily="34" charset="0"/>
              </a:rPr>
            </a:br>
            <a:endParaRPr lang="en-US" altLang="en-US" sz="4400" dirty="0" smtClean="0">
              <a:latin typeface="Franklin Gothic Medium Cond" panose="020B06060304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War Hawk who voted ‘Yea’ on War of 1812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Vice President of Andrew Jackson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Coined the phrase the “Tariff of Abominations”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Wrote the “South Carolina Exposition”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Lifelong advocate for slavery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  <p:pic>
        <p:nvPicPr>
          <p:cNvPr id="8194" name="Picture 2" descr="Image result for john c calho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8" y="701676"/>
            <a:ext cx="5228492" cy="52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0" y="930276"/>
            <a:ext cx="7981950" cy="3775074"/>
          </a:xfrm>
          <a:prstGeom prst="wedgeRoundRectCallout">
            <a:avLst>
              <a:gd name="adj1" fmla="val 57702"/>
              <a:gd name="adj2" fmla="val 1556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If you got me wrong …. I’m coming after YOUUUUUU!!!!!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41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5" grpId="0" autoUpdateAnimBg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8748" y="5381095"/>
            <a:ext cx="49148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ndrew Jackson,     </a:t>
            </a:r>
            <a:b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         “Pet Banks”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Bonus Round eight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1344706" y="930277"/>
            <a:ext cx="10316863" cy="13022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Identify the individual </a:t>
            </a:r>
            <a:r>
              <a:rPr lang="en-US" altLang="en-US" sz="4400" u="sng" dirty="0" smtClean="0">
                <a:latin typeface="Franklin Gothic Medium Cond" panose="020B0606030402020204" pitchFamily="34" charset="0"/>
              </a:rPr>
              <a:t>and</a:t>
            </a:r>
            <a:r>
              <a:rPr lang="en-US" altLang="en-US" sz="4400" dirty="0" smtClean="0">
                <a:latin typeface="Franklin Gothic Medium Cond" panose="020B0606030402020204" pitchFamily="34" charset="0"/>
              </a:rPr>
              <a:t> the economic plan he is associated with criticized in the cartoon.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62" y="2210906"/>
            <a:ext cx="6196125" cy="46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02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916382" y="4055424"/>
            <a:ext cx="766453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“Tippecanoe &amp; Tyler Too”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                        or</a:t>
            </a:r>
            <a:endParaRPr lang="en-US" altLang="en-US" sz="4000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     “Log Cabins &amp; Hard Cider”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Round nine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1635" y="900953"/>
            <a:ext cx="99373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Franklin Gothic Medium Cond" panose="020B0606030402020204" pitchFamily="34" charset="0"/>
              </a:rPr>
              <a:t>Identify one of two popular slogans embraced by the Whig Party in 1840 designed to generate </a:t>
            </a:r>
            <a:r>
              <a:rPr lang="en-US" sz="4400" dirty="0" smtClean="0">
                <a:latin typeface="Franklin Gothic Medium Cond" panose="020B0606030402020204" pitchFamily="34" charset="0"/>
              </a:rPr>
              <a:t>voter interest amongst the “common man”.  *Identify both for two points.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9157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91492" y="5953781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“Cult of Domesticity”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Bonus Round nine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990599" y="781660"/>
            <a:ext cx="10421587" cy="1267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Identify the movement that expressed pride in the stability provided in the familial roles of women.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  <p:pic>
        <p:nvPicPr>
          <p:cNvPr id="10242" name="Picture 2" descr="Image result for cult of domest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3" y="2129445"/>
            <a:ext cx="3653473" cy="334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049461"/>
            <a:ext cx="24955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cult of domestic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129445"/>
            <a:ext cx="27622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84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5029201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Barbary Pirates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latin typeface="Showcard Gothic" panose="04020904020102020604" pitchFamily="82" charset="0"/>
              </a:rPr>
              <a:t>Round one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6FD7DDF-B32F-419B-B660-E07F25F8C2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701676"/>
            <a:ext cx="8534400" cy="3032125"/>
          </a:xfrm>
        </p:spPr>
        <p:txBody>
          <a:bodyPr/>
          <a:lstStyle/>
          <a:p>
            <a:pPr>
              <a:defRPr/>
            </a:pPr>
            <a:r>
              <a:rPr lang="en-US" altLang="en-US" sz="44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Thomas Jefferson’s reduction of the navy left the United States trade ships vulnerable from </a:t>
            </a:r>
            <a:r>
              <a:rPr lang="en-US" altLang="en-US" sz="4400" u="sng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this</a:t>
            </a:r>
            <a:r>
              <a:rPr lang="en-US" altLang="en-US" sz="44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threat plaguing  Mediterranean trade routes.</a:t>
            </a:r>
          </a:p>
        </p:txBody>
      </p:sp>
    </p:spTree>
    <p:extLst>
      <p:ext uri="{BB962C8B-B14F-4D97-AF65-F5344CB8AC3E}">
        <p14:creationId xmlns:p14="http://schemas.microsoft.com/office/powerpoint/2010/main" val="3869724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593432" y="5690938"/>
            <a:ext cx="6172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Transcendentalism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Round ten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5C7DBAD-8EAB-4358-8551-F31FB4450E18}"/>
              </a:ext>
            </a:extLst>
          </p:cNvPr>
          <p:cNvSpPr txBox="1">
            <a:spLocks noChangeArrowheads="1"/>
          </p:cNvSpPr>
          <p:nvPr/>
        </p:nvSpPr>
        <p:spPr>
          <a:xfrm>
            <a:off x="1310712" y="785081"/>
            <a:ext cx="10303355" cy="181561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“To be yourself in a world that is constantly trying to make you something else is the greatest accomplishment.”</a:t>
            </a:r>
            <a:endParaRPr lang="en-US" alt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1892480" y="2886346"/>
            <a:ext cx="8929555" cy="12594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>
                <a:latin typeface="Franklin Gothic Medium Cond" panose="020B0606030402020204" pitchFamily="34" charset="0"/>
              </a:rPr>
              <a:t>The </a:t>
            </a:r>
            <a:r>
              <a:rPr lang="en-US" altLang="en-US" sz="4400" dirty="0" smtClean="0">
                <a:latin typeface="Franklin Gothic Medium Cond" panose="020B0606030402020204" pitchFamily="34" charset="0"/>
              </a:rPr>
              <a:t>above quote reflects what philosophical movement during the early 19</a:t>
            </a:r>
            <a:r>
              <a:rPr lang="en-US" altLang="en-US" sz="4400" baseline="30000" dirty="0" smtClean="0">
                <a:latin typeface="Franklin Gothic Medium Cond" panose="020B0606030402020204" pitchFamily="34" charset="0"/>
              </a:rPr>
              <a:t>th</a:t>
            </a:r>
            <a:r>
              <a:rPr lang="en-US" altLang="en-US" sz="4400" dirty="0" smtClean="0">
                <a:latin typeface="Franklin Gothic Medium Cond" panose="020B0606030402020204" pitchFamily="34" charset="0"/>
              </a:rPr>
              <a:t> century?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3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" grpId="0" animBg="1"/>
      <p:bldP spid="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73977" y="5839748"/>
            <a:ext cx="664988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n-US" altLang="en-US" sz="4000" baseline="30000" dirty="0" smtClean="0">
                <a:solidFill>
                  <a:srgbClr val="0000FF"/>
                </a:solidFill>
                <a:latin typeface="Arial" panose="020B0604020202020204" pitchFamily="34" charset="0"/>
              </a:rPr>
              <a:t>nd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 Great Awakening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Bonus Round ten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930277"/>
            <a:ext cx="9845040" cy="31071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Revivalism, the Shaker movement, Utopianism, Mormonism, the African Methodist Episcopal Church, and dozens of other religious denominations were all part of what major American movement of the 1830’s?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2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162300" y="24130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Showcard Gothic" panose="04020904020102020604" pitchFamily="82" charset="0"/>
              </a:rPr>
              <a:t>Money shot round</a:t>
            </a:r>
            <a:endParaRPr lang="en-US" altLang="en-US" sz="4000">
              <a:latin typeface="Arial" panose="020B0604020202020204" pitchFamily="34" charset="0"/>
            </a:endParaRP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9D77CB30-AB93-436A-A026-1E12EA2F5F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8721" y="942976"/>
            <a:ext cx="8594558" cy="37698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Franklin Gothic Medium Cond" panose="020B0606030402020204" pitchFamily="34" charset="0"/>
              </a:rPr>
              <a:t>	</a:t>
            </a:r>
            <a:r>
              <a:rPr lang="en-US" altLang="en-US" sz="2400" u="sng" dirty="0">
                <a:latin typeface="Franklin Gothic Medium Cond" panose="020B0606030402020204" pitchFamily="34" charset="0"/>
              </a:rPr>
              <a:t>Rules</a:t>
            </a:r>
            <a:r>
              <a:rPr lang="en-US" altLang="en-US" sz="2400" dirty="0">
                <a:latin typeface="Franklin Gothic Medium Cond" panose="020B0606030402020204" pitchFamily="34" charset="0"/>
              </a:rPr>
              <a:t>:</a:t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>Option 1 (Sabotage)</a:t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>– Agent gets 3 shots, each score removes 1 </a:t>
            </a:r>
            <a:r>
              <a:rPr lang="en-US" altLang="en-US" sz="2400" dirty="0" err="1">
                <a:latin typeface="Franklin Gothic Medium Cond" panose="020B0606030402020204" pitchFamily="34" charset="0"/>
              </a:rPr>
              <a:t>pt</a:t>
            </a:r>
            <a:r>
              <a:rPr lang="en-US" altLang="en-US" sz="2400" dirty="0">
                <a:latin typeface="Franklin Gothic Medium Cond" panose="020B0606030402020204" pitchFamily="34" charset="0"/>
              </a:rPr>
              <a:t> from resident team	</a:t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/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>Option 2 (Gamble)</a:t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>– Team may risk their own pts for up to 3 shots, each risked shot loses 1 </a:t>
            </a:r>
            <a:r>
              <a:rPr lang="en-US" altLang="en-US" sz="2400" dirty="0" err="1">
                <a:latin typeface="Franklin Gothic Medium Cond" panose="020B0606030402020204" pitchFamily="34" charset="0"/>
              </a:rPr>
              <a:t>pt</a:t>
            </a:r>
            <a:r>
              <a:rPr lang="en-US" altLang="en-US" sz="2400" dirty="0">
                <a:latin typeface="Franklin Gothic Medium Cond" panose="020B0606030402020204" pitchFamily="34" charset="0"/>
              </a:rPr>
              <a:t>, but has potential to be worth 3 pts if scored</a:t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/>
            </a:r>
            <a:br>
              <a:rPr lang="en-US" altLang="en-US" sz="2400" dirty="0">
                <a:latin typeface="Franklin Gothic Medium Cond" panose="020B0606030402020204" pitchFamily="34" charset="0"/>
              </a:rPr>
            </a:br>
            <a:r>
              <a:rPr lang="en-US" altLang="en-US" sz="2400" dirty="0">
                <a:latin typeface="Franklin Gothic Medium Cond" panose="020B0606030402020204" pitchFamily="34" charset="0"/>
              </a:rPr>
              <a:t>Each team can exercise one of the above options in this round.</a:t>
            </a:r>
          </a:p>
        </p:txBody>
      </p:sp>
    </p:spTree>
    <p:extLst>
      <p:ext uri="{BB962C8B-B14F-4D97-AF65-F5344CB8AC3E}">
        <p14:creationId xmlns:p14="http://schemas.microsoft.com/office/powerpoint/2010/main" val="33467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62300" y="6029430"/>
            <a:ext cx="67888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Seneca Falls Convention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Showcard Gothic" panose="04020904020102020604" pitchFamily="82" charset="0"/>
              </a:rPr>
              <a:t>Round eleven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469094" y="701676"/>
            <a:ext cx="11347768" cy="13100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This event in 1848 was a paramount moment in the history of women’s rights.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  <p:pic>
        <p:nvPicPr>
          <p:cNvPr id="11266" name="Picture 2" descr="Image result for seneca falls conv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85" y="2011679"/>
            <a:ext cx="8464061" cy="40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677168" y="5913429"/>
            <a:ext cx="2837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Liberia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Showcard Gothic" panose="04020904020102020604" pitchFamily="82" charset="0"/>
              </a:rPr>
              <a:t>Bonus Round eleven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930276"/>
            <a:ext cx="8763000" cy="19676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Identify the modern day African nation that began as the site for a “Back to Africa” relocation effort by early abolitionists.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49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8206" y="5748333"/>
            <a:ext cx="428478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John Adams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Showcard Gothic" panose="04020904020102020604" pitchFamily="82" charset="0"/>
              </a:rPr>
              <a:t>Round twelve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379828" y="858086"/>
            <a:ext cx="11812172" cy="12098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>
                <a:latin typeface="Franklin Gothic Medium Cond" panose="020B0606030402020204" pitchFamily="34" charset="0"/>
              </a:rPr>
              <a:t>Of the following, which was </a:t>
            </a:r>
            <a:r>
              <a:rPr lang="en-US" altLang="en-US" sz="4400" dirty="0" smtClean="0">
                <a:latin typeface="Franklin Gothic Medium Cond" panose="020B0606030402020204" pitchFamily="34" charset="0"/>
              </a:rPr>
              <a:t>never affiliated with Democratic or Republican party (in any of its variations)?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15410"/>
              </p:ext>
            </p:extLst>
          </p:nvPr>
        </p:nvGraphicFramePr>
        <p:xfrm>
          <a:off x="4588680" y="2410030"/>
          <a:ext cx="3626852" cy="299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852">
                  <a:extLst>
                    <a:ext uri="{9D8B030D-6E8A-4147-A177-3AD203B41FA5}">
                      <a16:colId xmlns:a16="http://schemas.microsoft.com/office/drawing/2014/main" val="4081882445"/>
                    </a:ext>
                  </a:extLst>
                </a:gridCol>
              </a:tblGrid>
              <a:tr h="74905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John Adams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92159"/>
                  </a:ext>
                </a:extLst>
              </a:tr>
              <a:tr h="74905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Thomas Jefferson</a:t>
                      </a:r>
                      <a:endParaRPr lang="en-US" sz="28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449555"/>
                  </a:ext>
                </a:extLst>
              </a:tr>
              <a:tr h="74905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Andrew Jackson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53604"/>
                  </a:ext>
                </a:extLst>
              </a:tr>
              <a:tr h="74905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Martin</a:t>
                      </a:r>
                      <a:r>
                        <a:rPr lang="en-US" sz="2800" b="1" baseline="0" dirty="0" smtClean="0"/>
                        <a:t> van Buren</a:t>
                      </a:r>
                      <a:endParaRPr lang="en-US" sz="28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2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034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90071" y="5984850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Missouri Compromise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Bonus Round twelve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2011680" y="903321"/>
            <a:ext cx="9242474" cy="13064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This domestic agreement was established in 1820 to address the main idea of the image.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97" y="2236763"/>
            <a:ext cx="5767753" cy="37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15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278337" y="5915466"/>
            <a:ext cx="3635326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Nat Turner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Round thirteen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6FD7DDF-B32F-419B-B660-E07F25F8C2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3723" y="914399"/>
            <a:ext cx="11240086" cy="284167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“You have asked me to give a history of the motives which induced me to undertake the late insurrection, as you call it…To do so I must go back to the days of my infancy, and even before I was born.”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1866191" y="3968797"/>
            <a:ext cx="9992874" cy="1371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Identify the individual responsible fo</a:t>
            </a:r>
            <a:r>
              <a:rPr lang="en-US" altLang="en-US" sz="4400" dirty="0" smtClean="0">
                <a:latin typeface="Franklin Gothic Medium Cond" panose="020B0606030402020204" pitchFamily="34" charset="0"/>
              </a:rPr>
              <a:t>r this quote and the failed “insurrection” he is on trial for.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67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7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2843" y="5667099"/>
            <a:ext cx="4413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The Gag Rule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162300" y="1"/>
            <a:ext cx="6210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Bonus Round thirteen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562707" y="930277"/>
            <a:ext cx="11380763" cy="20942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dirty="0" smtClean="0">
                <a:latin typeface="Franklin Gothic Medium" panose="020B0603020102020204" pitchFamily="34" charset="0"/>
              </a:rPr>
              <a:t>Southern Congressmen devised this policy to stop any discussion of abolition of slavery on the floors of Congress.</a:t>
            </a:r>
            <a:endParaRPr lang="en-US" altLang="en-US" sz="4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58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23117" y="5605977"/>
            <a:ext cx="387682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Henry Clay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Showcard Gothic" panose="04020904020102020604" pitchFamily="82" charset="0"/>
              </a:rPr>
              <a:t>Round fourteen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309489" y="930277"/>
            <a:ext cx="11882511" cy="25866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This “Great Compromiser” unsuccessfully ran for President four times, but retains credit for such accomplishments as the American System, Missouri Compromis</a:t>
            </a:r>
            <a:r>
              <a:rPr lang="en-US" altLang="en-US" sz="4400" dirty="0" smtClean="0">
                <a:latin typeface="Franklin Gothic Medium Cond" panose="020B0606030402020204" pitchFamily="34" charset="0"/>
              </a:rPr>
              <a:t>e, the Compromise Tariff, and initiating the Compromise of 1850.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  <p:pic>
        <p:nvPicPr>
          <p:cNvPr id="13314" name="Picture 2" descr="Image result for henry c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54" y="994015"/>
            <a:ext cx="4096232" cy="50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-1" y="930276"/>
            <a:ext cx="8074855" cy="3775074"/>
          </a:xfrm>
          <a:prstGeom prst="wedgeRoundRectCallout">
            <a:avLst>
              <a:gd name="adj1" fmla="val 62406"/>
              <a:gd name="adj2" fmla="val 151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Did </a:t>
            </a:r>
            <a:r>
              <a:rPr lang="en-US" sz="6000" b="1" dirty="0" err="1" smtClean="0">
                <a:solidFill>
                  <a:schemeClr val="tx1"/>
                </a:solidFill>
              </a:rPr>
              <a:t>ya</a:t>
            </a:r>
            <a:r>
              <a:rPr lang="en-US" sz="6000" b="1" dirty="0" smtClean="0">
                <a:solidFill>
                  <a:schemeClr val="tx1"/>
                </a:solidFill>
              </a:rPr>
              <a:t> get me right?</a:t>
            </a:r>
          </a:p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Holla!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22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04247" y="6059715"/>
            <a:ext cx="510284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Midnight Judges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Showcard Gothic" panose="04020904020102020604" pitchFamily="82" charset="0"/>
              </a:rPr>
              <a:t>Bonus Round one</a:t>
            </a:r>
            <a:r>
              <a:rPr lang="en-US" altLang="en-US" sz="4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6FD7DDF-B32F-419B-B660-E07F25F8C2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830262"/>
            <a:ext cx="8534400" cy="20305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The Judiciary Act of 1801 allowed Adams to pack the Supreme Court with these last minute appointees.</a:t>
            </a:r>
          </a:p>
        </p:txBody>
      </p:sp>
    </p:spTree>
    <p:extLst>
      <p:ext uri="{BB962C8B-B14F-4D97-AF65-F5344CB8AC3E}">
        <p14:creationId xmlns:p14="http://schemas.microsoft.com/office/powerpoint/2010/main" val="3515131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85635" y="5805361"/>
            <a:ext cx="69353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Tecumseh &amp; the Prophet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971800" y="1"/>
            <a:ext cx="6400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Bonus Round fourteen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1133622" y="930276"/>
            <a:ext cx="10439400" cy="24600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dirty="0" smtClean="0">
                <a:latin typeface="Franklin Gothic Medium" panose="020B0603020102020204" pitchFamily="34" charset="0"/>
              </a:rPr>
              <a:t>These Shawnee </a:t>
            </a:r>
            <a:r>
              <a:rPr lang="en-US" sz="4400" dirty="0">
                <a:latin typeface="Franklin Gothic Medium" panose="020B0603020102020204" pitchFamily="34" charset="0"/>
              </a:rPr>
              <a:t>brothers met defeat </a:t>
            </a:r>
            <a:r>
              <a:rPr lang="en-US" sz="4400" dirty="0" smtClean="0">
                <a:latin typeface="Franklin Gothic Medium" panose="020B0603020102020204" pitchFamily="34" charset="0"/>
              </a:rPr>
              <a:t>at the hands of American militia in </a:t>
            </a:r>
            <a:r>
              <a:rPr lang="en-US" sz="4400" dirty="0">
                <a:latin typeface="Franklin Gothic Medium" panose="020B0603020102020204" pitchFamily="34" charset="0"/>
              </a:rPr>
              <a:t>the Battle of </a:t>
            </a:r>
            <a:r>
              <a:rPr lang="en-US" sz="4400" dirty="0" smtClean="0">
                <a:latin typeface="Franklin Gothic Medium" panose="020B0603020102020204" pitchFamily="34" charset="0"/>
              </a:rPr>
              <a:t>Tippecanoe.  This prompted them to</a:t>
            </a:r>
            <a:endParaRPr lang="en-US" altLang="en-US" sz="4400" dirty="0">
              <a:latin typeface="Franklin Gothic Medium" panose="020B0603020102020204" pitchFamily="34" charset="0"/>
            </a:endParaRPr>
          </a:p>
          <a:p>
            <a:pPr>
              <a:defRPr/>
            </a:pPr>
            <a:r>
              <a:rPr lang="en-US" sz="4400" dirty="0" smtClean="0">
                <a:latin typeface="Franklin Gothic Medium" panose="020B0603020102020204" pitchFamily="34" charset="0"/>
              </a:rPr>
              <a:t>ally with the British during the War of 1812.</a:t>
            </a:r>
            <a:endParaRPr lang="en-US" altLang="en-US" sz="4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15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5029201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John Quincy Adams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Showcard Gothic" panose="04020904020102020604" pitchFamily="82" charset="0"/>
              </a:rPr>
              <a:t>Round fifteen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1676399" y="930277"/>
            <a:ext cx="10238936" cy="26147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Deemed by historians as the greatest Secretary of State the nation has ever had, helping to expand borders and establish diplomatic ties with Europe. Yet he was largely unsuccessful as a president.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73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345988" y="5714949"/>
            <a:ext cx="391174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Nullification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62300" y="1"/>
            <a:ext cx="6210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Bonus Round fifteen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393895" y="612492"/>
            <a:ext cx="11690253" cy="27074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dirty="0" smtClean="0">
                <a:latin typeface="Franklin Gothic Medium" panose="020B0603020102020204" pitchFamily="34" charset="0"/>
              </a:rPr>
              <a:t>This action that embodies the concept of states’ rights was promoted in the arguments presented in the Virginia &amp; Kentucky Resolutions and Calhoun’s South Carolina Exposition.</a:t>
            </a:r>
            <a:endParaRPr lang="en-US" altLang="en-US" sz="4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47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45544B8-F561-40CE-ABDC-0211D2AD58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1109664"/>
            <a:ext cx="8458200" cy="1481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400" dirty="0">
                <a:latin typeface="Franklin Gothic Medium Cond" panose="020B0606030402020204" pitchFamily="34" charset="0"/>
              </a:rPr>
              <a:t>Be sure to organize your materials to best study and prepare for the </a:t>
            </a:r>
            <a:r>
              <a:rPr lang="en-US" altLang="en-US" sz="4400">
                <a:latin typeface="Franklin Gothic Medium Cond" panose="020B0606030402020204" pitchFamily="34" charset="0"/>
              </a:rPr>
              <a:t>Unit </a:t>
            </a:r>
            <a:r>
              <a:rPr lang="en-US" altLang="en-US" sz="4400" smtClean="0">
                <a:latin typeface="Franklin Gothic Medium Cond" panose="020B0606030402020204" pitchFamily="34" charset="0"/>
              </a:rPr>
              <a:t>4 </a:t>
            </a:r>
            <a:r>
              <a:rPr lang="en-US" altLang="en-US" sz="4400" dirty="0">
                <a:latin typeface="Franklin Gothic Medium Cond" panose="020B0606030402020204" pitchFamily="34" charset="0"/>
              </a:rPr>
              <a:t>Test.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162300" y="38100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Showcard Gothic" panose="04020904020102020604" pitchFamily="82" charset="0"/>
              </a:rPr>
              <a:t>Thanks for playing!</a:t>
            </a:r>
            <a:r>
              <a:rPr lang="en-US" altLang="en-US" sz="40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5847" name="Picture 7" descr="Image result for apush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617788"/>
            <a:ext cx="845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757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49765" y="6098536"/>
            <a:ext cx="4468304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Lewis &amp; Clark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Showcard Gothic" panose="04020904020102020604" pitchFamily="82" charset="0"/>
              </a:rPr>
              <a:t>Round two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871817" y="686577"/>
            <a:ext cx="10448365" cy="12787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This image takes account of the Corps of Discovery Expedition from 1804-1806 led by:</a:t>
            </a:r>
          </a:p>
        </p:txBody>
      </p:sp>
      <p:pic>
        <p:nvPicPr>
          <p:cNvPr id="1026" name="Picture 2" descr="Image result for lewis and clark cartoon&quot;">
            <a:extLst>
              <a:ext uri="{FF2B5EF4-FFF2-40B4-BE49-F238E27FC236}">
                <a16:creationId xmlns:a16="http://schemas.microsoft.com/office/drawing/2014/main" id="{834F8DAF-040F-40CD-8C18-84BC3070E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38" y="1949243"/>
            <a:ext cx="7376522" cy="41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76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88391" y="5981274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Embargo Act of 1807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Bonus Round two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888384" y="1227563"/>
            <a:ext cx="4626591" cy="25689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Based on the cartoon, identify Jefferson’s policy that was largely deemed a failure.</a:t>
            </a:r>
          </a:p>
        </p:txBody>
      </p:sp>
      <p:pic>
        <p:nvPicPr>
          <p:cNvPr id="2050" name="Picture 2" descr="Image result for o grab me&quot;">
            <a:extLst>
              <a:ext uri="{FF2B5EF4-FFF2-40B4-BE49-F238E27FC236}">
                <a16:creationId xmlns:a16="http://schemas.microsoft.com/office/drawing/2014/main" id="{A16745CD-5C81-4EF5-8B66-0E3E576B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14" y="701676"/>
            <a:ext cx="6812251" cy="49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01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56797" y="5800258"/>
            <a:ext cx="427840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“War Hawks”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Round three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6FD7DDF-B32F-419B-B660-E07F25F8C2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183341"/>
            <a:ext cx="11341100" cy="279175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Identify the nickname of t</a:t>
            </a:r>
            <a:r>
              <a:rPr lang="en-US" altLang="en-US" sz="44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hese young Congressmen, the majority of whom were Democrat-Republicans, who advocated for a second war against Britain in 1812.  James Madison acquiesced to their demands.</a:t>
            </a:r>
            <a:endParaRPr lang="en-US" altLang="en-US" sz="4400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90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Bonus Round three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1676399" y="930276"/>
            <a:ext cx="10089777" cy="28617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6FD7DDF-B32F-419B-B660-E07F25F8C2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5000" y="701677"/>
            <a:ext cx="11455400" cy="210502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The very weak and limited United States navy relied on commissions granted to these individual vessels to raid and harass British merchant vessels and warships.</a:t>
            </a:r>
            <a:endParaRPr lang="en-US" altLang="en-US" sz="4400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028" name="Picture 4" descr="Image result for private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37" y="2806700"/>
            <a:ext cx="9537700" cy="3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822637" y="5854701"/>
            <a:ext cx="37973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Privateers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02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20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62300" y="5896536"/>
            <a:ext cx="6271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McCulloch v. Maryland</a:t>
            </a:r>
            <a:endParaRPr lang="en-US" altLang="en-US" sz="4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Round four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6FD7DDF-B32F-419B-B660-E07F25F8C2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01905" y="1010956"/>
            <a:ext cx="10044953" cy="29895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“The power to tax is the power to destroy…” remarked John Marshall in this influential Supreme Court case which protected the Bank of the United States from sectional interests.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68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27450" y="6019801"/>
            <a:ext cx="5016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A:</a:t>
            </a:r>
            <a:r>
              <a:rPr lang="en-US" altLang="en-US" sz="4000" dirty="0">
                <a:solidFill>
                  <a:srgbClr val="00CC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Monroe Doctrine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62300" y="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Showcard Gothic" panose="04020904020102020604" pitchFamily="82" charset="0"/>
              </a:rPr>
              <a:t>Bonus Round four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05C035-78D4-4028-8564-1BB9CD7B1D9B}"/>
              </a:ext>
            </a:extLst>
          </p:cNvPr>
          <p:cNvSpPr txBox="1">
            <a:spLocks noChangeArrowheads="1"/>
          </p:cNvSpPr>
          <p:nvPr/>
        </p:nvSpPr>
        <p:spPr>
          <a:xfrm>
            <a:off x="622299" y="693740"/>
            <a:ext cx="11226800" cy="1279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400" dirty="0" smtClean="0">
                <a:latin typeface="Franklin Gothic Medium Cond" panose="020B0606030402020204" pitchFamily="34" charset="0"/>
              </a:rPr>
              <a:t>The cartoon suggests a foreign policy originally laid out in what famous 1823 declaration?</a:t>
            </a:r>
            <a:endParaRPr lang="en-US" altLang="en-US" sz="4400" dirty="0">
              <a:latin typeface="Franklin Gothic Medium Cond" panose="020B0606030402020204" pitchFamily="34" charset="0"/>
            </a:endParaRPr>
          </a:p>
        </p:txBody>
      </p:sp>
      <p:pic>
        <p:nvPicPr>
          <p:cNvPr id="2050" name="Picture 2" descr="Image result for monroe doctrin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68" y="1943441"/>
            <a:ext cx="6418263" cy="41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02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334</TotalTime>
  <Words>1056</Words>
  <Application>Microsoft Office PowerPoint</Application>
  <PresentationFormat>Widescreen</PresentationFormat>
  <Paragraphs>116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Century Gothic</vt:lpstr>
      <vt:lpstr>Franklin Gothic Medium</vt:lpstr>
      <vt:lpstr>Franklin Gothic Medium Cond</vt:lpstr>
      <vt:lpstr>Showcard Gothic</vt:lpstr>
      <vt:lpstr>Times New Roman</vt:lpstr>
      <vt:lpstr>Wingdings 3</vt:lpstr>
      <vt:lpstr>Wisp</vt:lpstr>
      <vt:lpstr> Rules: 2-4 Teams Scribe: to record answers for each round Responses: letters must be legible   Points: Each question correct (written on fancy sheet) gets 1 pt. Teams that answer correctly go to Bonus Round Quickest team correct (via sheets up) in Bonus Round gets the rock to shoot for Bonus pts 3 shots allowed at 1 pt each</vt:lpstr>
      <vt:lpstr>Thomas Jefferson’s reduction of the navy left the United States trade ships vulnerable from this threat plaguing  Mediterranean trade routes.</vt:lpstr>
      <vt:lpstr>The Judiciary Act of 1801 allowed Adams to pack the Supreme Court with these last minute appointees.</vt:lpstr>
      <vt:lpstr>PowerPoint Presentation</vt:lpstr>
      <vt:lpstr>PowerPoint Presentation</vt:lpstr>
      <vt:lpstr>Identify the nickname of these young Congressmen, the majority of whom were Democrat-Republicans, who advocated for a second war against Britain in 1812.  James Madison acquiesced to their demands.</vt:lpstr>
      <vt:lpstr>The very weak and limited United States navy relied on commissions granted to these individual vessels to raid and harass British merchant vessels and warships.</vt:lpstr>
      <vt:lpstr>“The power to tax is the power to destroy…” remarked John Marshall in this influential Supreme Court case which protected the Bank of the United States from sectional interests.</vt:lpstr>
      <vt:lpstr>PowerPoint Presentation</vt:lpstr>
      <vt:lpstr>This economic downturn, shown critically in the cartoon, was caused by bank failures, decline in crop prices, and foreign competition.</vt:lpstr>
      <vt:lpstr>PowerPoint Presentation</vt:lpstr>
      <vt:lpstr>This shining example of American ingenuity and a key component of the American System helped westward expansion and trade. (Be specific!)</vt:lpstr>
      <vt:lpstr>PowerPoint Presentation</vt:lpstr>
      <vt:lpstr>Andrew Jackson and Martin van Buren were early proponents of providing jobs to loyal campaign supporters, known as:</vt:lpstr>
      <vt:lpstr>The above quote references what political incident?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Rules: Option 1 (Sabotage) – Agent gets 3 shots, each score removes 1 pt from resident team   Option 2 (Gamble) – Team may risk their own pts for up to 3 shots, each risked shot loses 1 pt, but has potential to be worth 3 pts if scored  Each team can exercise one of the above options in this round.</vt:lpstr>
      <vt:lpstr>PowerPoint Presentation</vt:lpstr>
      <vt:lpstr>PowerPoint Presentation</vt:lpstr>
      <vt:lpstr>PowerPoint Presentation</vt:lpstr>
      <vt:lpstr>PowerPoint Presentation</vt:lpstr>
      <vt:lpstr>“You have asked me to give a history of the motives which induced me to undertake the late insurrection, as you call it…To do so I must go back to the days of my infancy, and even before I was born.”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sure to organize your materials to best study and prepare for the Unit 4 Test.</vt:lpstr>
    </vt:vector>
  </TitlesOfParts>
  <Company>Long Branch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Rules: 2-4 Teams Scribe: to record answers for each round Reponses: letters must be legible   Points: Each question correct (written on paper) gets 1 pt. Teams that answer correctly go to Bonus Round Quickest team correct (via hand up) in Bonus Round gets the rock to shoot for Bonus pts 3 shots allowed at 1 pt each</dc:title>
  <dc:creator>"BARRATT, JONATHAN"</dc:creator>
  <cp:lastModifiedBy>"BARRATT, JONATHAN"</cp:lastModifiedBy>
  <cp:revision>35</cp:revision>
  <dcterms:created xsi:type="dcterms:W3CDTF">2019-03-06T16:34:18Z</dcterms:created>
  <dcterms:modified xsi:type="dcterms:W3CDTF">2019-11-22T14:04:57Z</dcterms:modified>
</cp:coreProperties>
</file>